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9" r:id="rId1"/>
  </p:sldMasterIdLst>
  <p:sldIdLst>
    <p:sldId id="752" r:id="rId2"/>
    <p:sldId id="750" r:id="rId3"/>
    <p:sldId id="745" r:id="rId4"/>
    <p:sldId id="751" r:id="rId5"/>
    <p:sldId id="753" r:id="rId6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990000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1" d="100"/>
          <a:sy n="101" d="100"/>
        </p:scale>
        <p:origin x="1914" y="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015042-2097-6EC4-D31F-2B867A444E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6E703C-8E4E-4357-9088-812F73DDCFA5}" type="datetimeFigureOut">
              <a:rPr lang="en-US" smtClean="0"/>
              <a:pPr>
                <a:defRPr/>
              </a:pPr>
              <a:t>4/3/2024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BD9DA5-9F0F-7E12-F5E0-412D35BDA3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09A9AAA-36C6-6F3F-0B5D-F0733D8D27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3601DC-95DD-4E5A-B9EA-172A2E056328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368545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5A1E13-D59C-4B36-2FAD-BDE8F546E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1D8210-FACF-434C-90AF-2282A3E40C75}" type="datetimeFigureOut">
              <a:rPr lang="en-US" smtClean="0"/>
              <a:pPr>
                <a:defRPr/>
              </a:pPr>
              <a:t>4/3/2024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394B8D-ADE0-3C35-1878-CF0F2DA4D0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0CF8B84-9EBF-1ECA-516E-70821AEC2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7909DC-443D-4FF2-A30F-A5CA75F1B527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602224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9A8E46-09BA-8D35-2628-E61DAB20E2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251CBD-CFB6-4958-AA51-0381F0D2133D}" type="datetimeFigureOut">
              <a:rPr lang="en-US" smtClean="0"/>
              <a:pPr>
                <a:defRPr/>
              </a:pPr>
              <a:t>4/3/2024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7DD582-8F3F-97CA-5A72-6BD51D7375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F26D89-AA41-7454-8D85-4D61887104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A8BE52-1F5B-400C-9F02-8FA3B59D1D59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949795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E0ED92-A390-7586-E605-35666E3019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4ADE05-332C-40AD-BF8D-C23D92380F5C}" type="datetimeFigureOut">
              <a:rPr lang="en-US" smtClean="0"/>
              <a:pPr>
                <a:defRPr/>
              </a:pPr>
              <a:t>4/3/2024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7FC467C-F821-540B-2573-214ED0F8B4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D93C1D-A61D-B64E-211D-CA74120DA6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8803A5-362E-486E-A7FD-0210D1855250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427511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035760-D936-3347-FCA0-92024088AE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4EA03C-3B49-498D-9825-FB7B1A750878}" type="datetimeFigureOut">
              <a:rPr lang="en-US" smtClean="0"/>
              <a:pPr>
                <a:defRPr/>
              </a:pPr>
              <a:t>4/3/2024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0DC77C-5E15-ABAE-D31C-C2F49988CB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05A4387-9362-7050-B387-88A7ECE109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11A84F-3A23-4538-A999-F17DED071388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582365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002AF07-B18D-C796-31A8-0AEE3DA0EB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D32EEC-C1A6-4214-BF35-4F071833D681}" type="datetimeFigureOut">
              <a:rPr lang="en-US" smtClean="0"/>
              <a:pPr>
                <a:defRPr/>
              </a:pPr>
              <a:t>4/3/2024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6947EA3E-5DCF-04EE-DA0E-017B97069E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F109E4A8-4E00-E61A-1939-5786D73FA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5429B2-F504-4C2B-8BE7-0EA79D71DC99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964085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6E8252E5-20DB-52DD-C071-37E861A4A0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87FCC47-E7D2-48DD-A1DE-0B805994B645}" type="datetimeFigureOut">
              <a:rPr lang="en-US" smtClean="0"/>
              <a:pPr>
                <a:defRPr/>
              </a:pPr>
              <a:t>4/3/2024</a:t>
            </a:fld>
            <a:endParaRPr lang="en-US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DEEC405F-2EAF-1617-24A5-783BA0B9F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A30E9050-A52C-DC47-BBDF-E785D44003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2A7E13-5D9D-4CAA-BBF3-BCDA128E4A2E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653403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751A63CD-E2A7-C79D-AD43-375873A614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1D7AD3-8D0C-48CF-B0B4-1AF3B43A8288}" type="datetimeFigureOut">
              <a:rPr lang="en-US" smtClean="0"/>
              <a:pPr>
                <a:defRPr/>
              </a:pPr>
              <a:t>4/3/2024</a:t>
            </a:fld>
            <a:endParaRPr lang="en-US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0856D99-6142-51CE-0A46-5D2DBD9330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2277BEF-356A-9510-2D48-C7B5BA1195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97211A-ED2B-49D2-BBC2-64115EFBF9C0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856446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132B0077-AC73-946E-9FA1-FF2B829DB3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6F4A7F-3296-4050-95B8-A071FA04B3EB}" type="datetimeFigureOut">
              <a:rPr lang="en-US" smtClean="0"/>
              <a:pPr>
                <a:defRPr/>
              </a:pPr>
              <a:t>4/3/2024</a:t>
            </a:fld>
            <a:endParaRPr lang="en-US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17703B56-364D-F9C4-1569-0B08CEAB2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AA7F605-B696-8478-1F6B-7823B56F8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484308-5940-4C69-9255-04C943773A3D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6610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FA8236D-EA86-EF82-AC6D-7720853483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22FFF5-4416-4483-99E0-BC0C0C2155AF}" type="datetimeFigureOut">
              <a:rPr lang="en-US" smtClean="0"/>
              <a:pPr>
                <a:defRPr/>
              </a:pPr>
              <a:t>4/3/2024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B88AE041-1B70-CBC8-E704-F45AF1E7EE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A5D0E37E-C841-EB33-8D56-4D2F3A412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2C6600-423A-43A3-9371-14DC2686BA15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831374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593540A-3B93-5D28-6F87-0A969205EA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DF5D9D-B825-46F2-B3F0-9D6B939D25BD}" type="datetimeFigureOut">
              <a:rPr lang="en-US" smtClean="0"/>
              <a:pPr>
                <a:defRPr/>
              </a:pPr>
              <a:t>4/3/2024</a:t>
            </a:fld>
            <a:endParaRPr lang="en-US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E34DFCDD-41AD-CE76-C292-CA4DBB8BEC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B0803D2F-F6E1-ECC6-B734-3F01CC4873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7FC0E3-D952-4D62-9761-F53EFC02028F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83249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E915C579-F658-E1A6-A1C3-A751CDBF4B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DB597710-11A2-CF91-E11E-037E42FA911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C61565-F511-FA88-8D56-92BFF0871D2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1624F9C-60A6-4DAF-B5E9-69105F192C6B}" type="datetimeFigureOut">
              <a:rPr lang="en-US" smtClean="0"/>
              <a:pPr>
                <a:defRPr/>
              </a:pPr>
              <a:t>4/3/2024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242392-781B-63C5-B5B3-E2F03A1AC02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DBA12B-1034-72AD-2780-7AE4ADCAF6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FFFFFF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92F39696-5240-4F13-9A37-E0CFB884A8D1}" type="slidenum">
              <a:rPr lang="en-US" altLang="en-US" smtClean="0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4047401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50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itle 1">
            <a:extLst>
              <a:ext uri="{FF2B5EF4-FFF2-40B4-BE49-F238E27FC236}">
                <a16:creationId xmlns:a16="http://schemas.microsoft.com/office/drawing/2014/main" id="{952A9B34-EC4C-98F5-69FE-DD3CDD0058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83013" y="2789238"/>
            <a:ext cx="5360987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 can easily Edit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your Website name, your Name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 and Number on both sides</a:t>
            </a:r>
          </a:p>
        </p:txBody>
      </p:sp>
      <p:sp>
        <p:nvSpPr>
          <p:cNvPr id="2053" name="Title 1">
            <a:extLst>
              <a:ext uri="{FF2B5EF4-FFF2-40B4-BE49-F238E27FC236}">
                <a16:creationId xmlns:a16="http://schemas.microsoft.com/office/drawing/2014/main" id="{49A344ED-5B7B-40F8-0C27-1B2ECB7F8F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4221163"/>
            <a:ext cx="5245100" cy="823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Print both Sides of the Flier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endParaRPr lang="en-US" altLang="en-US" sz="2000" b="1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and make copies in </a:t>
            </a:r>
            <a:b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Color or Black and White…</a:t>
            </a:r>
          </a:p>
        </p:txBody>
      </p:sp>
      <p:sp>
        <p:nvSpPr>
          <p:cNvPr id="2054" name="Title 1">
            <a:extLst>
              <a:ext uri="{FF2B5EF4-FFF2-40B4-BE49-F238E27FC236}">
                <a16:creationId xmlns:a16="http://schemas.microsoft.com/office/drawing/2014/main" id="{66F837C6-FDEB-2C12-33A1-9806D8AC15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5562600"/>
            <a:ext cx="5257800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>
                <a:latin typeface="Tahoma" panose="020B0604030504040204" pitchFamily="34" charset="0"/>
                <a:cs typeface="Tahoma" panose="020B0604030504040204" pitchFamily="34" charset="0"/>
              </a:rPr>
              <a:t>It’s your Choice!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54849F3-E996-B25A-7483-C87A2517E2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3200" b="1" dirty="0">
                <a:latin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altLang="en-US" sz="32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Sample Flier – Builder Buyer Incentive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CB9354BF-1647-AA03-1BD5-CE0EE812A9A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9540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The following slides are a two sided Sample Flier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that your Franchisees can use to get Referrals from</a:t>
            </a:r>
          </a:p>
          <a:p>
            <a:pPr algn="ctr" eaLnBrk="1" hangingPunct="1"/>
            <a:r>
              <a:rPr lang="en-US" altLang="en-US" sz="2400" b="1" dirty="0">
                <a:latin typeface="Tahoma" panose="020B0604030504040204" pitchFamily="34" charset="0"/>
                <a:cs typeface="Tahoma" panose="020B0604030504040204" pitchFamily="34" charset="0"/>
              </a:rPr>
              <a:t>Home Builders by offering a Buyer Incentive 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D628E6C-4FDB-8785-5485-2C04455511F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1746" y="2789238"/>
            <a:ext cx="2991267" cy="340090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B25A6BEF-AF43-7B79-45FF-2378E64EB3B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1777" y="3200400"/>
            <a:ext cx="1951204" cy="882311"/>
          </a:xfrm>
          <a:prstGeom prst="rect">
            <a:avLst/>
          </a:pr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19CA30E5-2356-B14C-2E91-5696C611EB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91979" y="4376323"/>
            <a:ext cx="2590800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Mkt Area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10" name="Title 1">
            <a:extLst>
              <a:ext uri="{FF2B5EF4-FFF2-40B4-BE49-F238E27FC236}">
                <a16:creationId xmlns:a16="http://schemas.microsoft.com/office/drawing/2014/main" id="{3BE617CB-65B9-B851-C9C6-246CC674A0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24799" y="5443538"/>
            <a:ext cx="2480402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>
            <a:extLst>
              <a:ext uri="{FF2B5EF4-FFF2-40B4-BE49-F238E27FC236}">
                <a16:creationId xmlns:a16="http://schemas.microsoft.com/office/drawing/2014/main" id="{68727327-0449-5DDB-D46C-EC0BDD9F02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Front side of the Flier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Title 1">
            <a:extLst>
              <a:ext uri="{FF2B5EF4-FFF2-40B4-BE49-F238E27FC236}">
                <a16:creationId xmlns:a16="http://schemas.microsoft.com/office/drawing/2014/main" id="{37BF19CE-8350-F7EF-ED6D-3998BE65FB2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4100" name="Title 1">
            <a:extLst>
              <a:ext uri="{FF2B5EF4-FFF2-40B4-BE49-F238E27FC236}">
                <a16:creationId xmlns:a16="http://schemas.microsoft.com/office/drawing/2014/main" id="{A97B7954-0D39-88BC-E187-D95CE89E44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219200"/>
            <a:ext cx="91440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Real Estate Agents can use my website to</a:t>
            </a:r>
          </a:p>
          <a:p>
            <a:pPr algn="ctr" eaLnBrk="1" hangingPunct="1"/>
            <a:r>
              <a:rPr lang="en-US" altLang="en-US" sz="2600" b="1">
                <a:latin typeface="Tahoma" panose="020B0604030504040204" pitchFamily="34" charset="0"/>
                <a:cs typeface="Tahoma" panose="020B0604030504040204" pitchFamily="34" charset="0"/>
              </a:rPr>
              <a:t>Sell more New Homes from Builders!</a:t>
            </a:r>
          </a:p>
        </p:txBody>
      </p:sp>
      <p:sp>
        <p:nvSpPr>
          <p:cNvPr id="4101" name="Title 1">
            <a:extLst>
              <a:ext uri="{FF2B5EF4-FFF2-40B4-BE49-F238E27FC236}">
                <a16:creationId xmlns:a16="http://schemas.microsoft.com/office/drawing/2014/main" id="{997AFB6E-E2E1-FC9E-C1F7-CE411603246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6888" y="2352675"/>
            <a:ext cx="3090862" cy="412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Agents can use it to:</a:t>
            </a:r>
          </a:p>
        </p:txBody>
      </p:sp>
      <p:sp>
        <p:nvSpPr>
          <p:cNvPr id="4102" name="Title 1">
            <a:extLst>
              <a:ext uri="{FF2B5EF4-FFF2-40B4-BE49-F238E27FC236}">
                <a16:creationId xmlns:a16="http://schemas.microsoft.com/office/drawing/2014/main" id="{4A78DE81-78DB-5CCC-0903-1F2BE09A133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36888" y="4649788"/>
            <a:ext cx="6015037" cy="722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Many Builders </a:t>
            </a:r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are Buying Down</a:t>
            </a:r>
            <a:b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 Interest Rates and Paying Closing Costs!</a:t>
            </a:r>
          </a:p>
        </p:txBody>
      </p:sp>
      <p:sp>
        <p:nvSpPr>
          <p:cNvPr id="4103" name="Title 1">
            <a:extLst>
              <a:ext uri="{FF2B5EF4-FFF2-40B4-BE49-F238E27FC236}">
                <a16:creationId xmlns:a16="http://schemas.microsoft.com/office/drawing/2014/main" id="{060143CB-7F5B-16B8-E7D0-940442A986B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14675" y="2352675"/>
            <a:ext cx="601345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Connect directly to the Builder’s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 Communities and New Homes!</a:t>
            </a:r>
          </a:p>
        </p:txBody>
      </p:sp>
      <p:sp>
        <p:nvSpPr>
          <p:cNvPr id="4104" name="Title 1">
            <a:extLst>
              <a:ext uri="{FF2B5EF4-FFF2-40B4-BE49-F238E27FC236}">
                <a16:creationId xmlns:a16="http://schemas.microsoft.com/office/drawing/2014/main" id="{CD9E2F0B-FF4F-0DA3-54EF-77F8C679ECB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16263" y="3424238"/>
            <a:ext cx="6013450" cy="915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Get updated Financing Incentives</a:t>
            </a:r>
          </a:p>
          <a:p>
            <a:pPr algn="ctr" eaLnBrk="1" hangingPunct="1"/>
            <a:r>
              <a:rPr lang="en-US" altLang="en-US" sz="2000" b="1">
                <a:latin typeface="Tahoma" panose="020B0604030504040204" pitchFamily="34" charset="0"/>
                <a:cs typeface="Tahoma" panose="020B0604030504040204" pitchFamily="34" charset="0"/>
              </a:rPr>
              <a:t>on the Builder’s Inventory Homes!</a:t>
            </a:r>
          </a:p>
        </p:txBody>
      </p:sp>
      <p:pic>
        <p:nvPicPr>
          <p:cNvPr id="4107" name="Picture 5">
            <a:extLst>
              <a:ext uri="{FF2B5EF4-FFF2-40B4-BE49-F238E27FC236}">
                <a16:creationId xmlns:a16="http://schemas.microsoft.com/office/drawing/2014/main" id="{E2430C86-C5DC-A21F-8F05-8DA0800E6B8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2843213"/>
            <a:ext cx="1685925" cy="2528887"/>
          </a:xfrm>
          <a:prstGeom prst="rect">
            <a:avLst/>
          </a:prstGeom>
          <a:noFill/>
          <a:ln w="5715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itle 1">
            <a:extLst>
              <a:ext uri="{FF2B5EF4-FFF2-40B4-BE49-F238E27FC236}">
                <a16:creationId xmlns:a16="http://schemas.microsoft.com/office/drawing/2014/main" id="{BC38902B-FA40-F7BF-AE91-9F3404FB1A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800" y="5784460"/>
            <a:ext cx="2827233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Email Address</a:t>
            </a: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9E6BADE3-37B8-1877-E0DF-ACAF90B905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5784459"/>
            <a:ext cx="2324100" cy="574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400" b="1" dirty="0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 #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BC4043E9-D33F-DA56-6B2E-F21BD021345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96398" y="5681663"/>
            <a:ext cx="1951204" cy="882311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9A19A4DF-B279-836A-FF73-BF7C64B6E3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76400" y="2663825"/>
            <a:ext cx="5791200" cy="785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Back side of the Flier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>
            <a:extLst>
              <a:ext uri="{FF2B5EF4-FFF2-40B4-BE49-F238E27FC236}">
                <a16:creationId xmlns:a16="http://schemas.microsoft.com/office/drawing/2014/main" id="{64AC22E2-984B-D059-E3CB-D35F436FE5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1174750"/>
            <a:ext cx="91440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All I ask in Return</a:t>
            </a:r>
          </a:p>
          <a:p>
            <a:pPr algn="ctr" eaLnBrk="1" hangingPunct="1"/>
            <a:r>
              <a:rPr lang="en-US" altLang="en-US" sz="2600" b="1" dirty="0">
                <a:latin typeface="Tahoma" panose="020B0604030504040204" pitchFamily="34" charset="0"/>
                <a:cs typeface="Tahoma" panose="020B0604030504040204" pitchFamily="34" charset="0"/>
              </a:rPr>
              <a:t>is that you Refer me some Painting Business!</a:t>
            </a:r>
          </a:p>
        </p:txBody>
      </p:sp>
      <p:sp>
        <p:nvSpPr>
          <p:cNvPr id="6148" name="Title 1">
            <a:extLst>
              <a:ext uri="{FF2B5EF4-FFF2-40B4-BE49-F238E27FC236}">
                <a16:creationId xmlns:a16="http://schemas.microsoft.com/office/drawing/2014/main" id="{2230E0BA-7113-AFD7-517C-BAED9D3F1AF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228600"/>
            <a:ext cx="9144000" cy="784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800" b="1">
                <a:solidFill>
                  <a:srgbClr val="FF0000"/>
                </a:solidFill>
                <a:latin typeface="Tahoma" panose="020B0604030504040204" pitchFamily="34" charset="0"/>
                <a:cs typeface="Tahoma" panose="020B0604030504040204" pitchFamily="34" charset="0"/>
              </a:rPr>
              <a:t>Edit your: </a:t>
            </a:r>
            <a:r>
              <a:rPr lang="en-US" altLang="en-US" sz="2800" b="1">
                <a:latin typeface="Tahoma" panose="020B0604030504040204" pitchFamily="34" charset="0"/>
                <a:cs typeface="Tahoma" panose="020B0604030504040204" pitchFamily="34" charset="0"/>
              </a:rPr>
              <a:t>www.YourWebsiteName.com/whatever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572FB738-6E62-5ED8-98B3-97F20E8783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45829" y="2365223"/>
            <a:ext cx="5498171" cy="18791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If you have any Inventory Homes</a:t>
            </a:r>
            <a:b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</a:br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that need an Extra Buyer Incentive…</a:t>
            </a:r>
          </a:p>
          <a:p>
            <a:pPr algn="ctr" eaLnBrk="1" hangingPunct="1"/>
            <a:endParaRPr lang="en-US" altLang="en-US" b="1" dirty="0">
              <a:latin typeface="Tahoma" panose="020B0604030504040204" pitchFamily="34" charset="0"/>
              <a:cs typeface="Tahoma" panose="020B0604030504040204" pitchFamily="34" charset="0"/>
            </a:endParaRPr>
          </a:p>
          <a:p>
            <a:pPr algn="ctr" eaLnBrk="1" hangingPunct="1"/>
            <a:r>
              <a:rPr lang="en-US" altLang="en-US" b="1">
                <a:latin typeface="Tahoma" panose="020B0604030504040204" pitchFamily="34" charset="0"/>
                <a:cs typeface="Tahoma" panose="020B0604030504040204" pitchFamily="34" charset="0"/>
              </a:rPr>
              <a:t>we </a:t>
            </a:r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can provide a Free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Custom Painting Package</a:t>
            </a:r>
          </a:p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as part of the Sale for your Buyers!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27FCB77E-842B-AF46-E04F-DAF9F39491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41395" y="4399684"/>
            <a:ext cx="5498171" cy="4419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Professional Painting Contractor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162C8718-8310-C040-4703-8009AC2B22D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157662" y="5156895"/>
            <a:ext cx="4465638" cy="1142791"/>
          </a:xfrm>
          <a:prstGeom prst="rect">
            <a:avLst/>
          </a:prstGeom>
          <a:solidFill>
            <a:schemeClr val="accent5">
              <a:lumMod val="50000"/>
            </a:schemeClr>
          </a:solidFill>
          <a:ln>
            <a:noFill/>
          </a:ln>
        </p:spPr>
        <p:txBody>
          <a:bodyPr anchor="ctr"/>
          <a:lstStyle>
            <a:lvl1pPr marL="342900" indent="-3429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indent="0"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Let’s Talk…</a:t>
            </a:r>
          </a:p>
          <a:p>
            <a:pPr marL="0" indent="0" algn="ctr" eaLnBrk="1" hangingPunct="1"/>
            <a:r>
              <a:rPr lang="en-US" altLang="en-US" b="1" dirty="0">
                <a:latin typeface="Tahoma" panose="020B0604030504040204" pitchFamily="34" charset="0"/>
                <a:cs typeface="Tahoma" panose="020B0604030504040204" pitchFamily="34" charset="0"/>
              </a:rPr>
              <a:t> We could work up a Proposal and include it in the Sales price for You!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F0FEE212-8473-0595-38C6-364BC5202F4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700" y="2421041"/>
            <a:ext cx="3125131" cy="3843129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07A45B4B-7B51-A7DE-AA05-7B4A2B33279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5351" y="2882031"/>
            <a:ext cx="2235827" cy="1011014"/>
          </a:xfrm>
          <a:prstGeom prst="rect">
            <a:avLst/>
          </a:pr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DFF41434-A116-4724-E00C-16C516D32F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3563" y="4290491"/>
            <a:ext cx="2819400" cy="5691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Mkt Area</a:t>
            </a:r>
          </a:p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Name</a:t>
            </a: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E57278BD-EC5E-5C53-A7D9-A6612DA2EB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0631" y="5360583"/>
            <a:ext cx="2485265" cy="7354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/>
            <a:r>
              <a:rPr lang="en-US" altLang="en-US" sz="2000" b="1" dirty="0">
                <a:latin typeface="Tahoma" panose="020B0604030504040204" pitchFamily="34" charset="0"/>
                <a:cs typeface="Tahoma" panose="020B0604030504040204" pitchFamily="34" charset="0"/>
              </a:rPr>
              <a:t>888-888-8888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reshcoat Saratoga Springs Presentation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eshcoat Saratoga Springs Presentation" id="{D195A341-2248-4055-8056-4FA369DE4C60}" vid="{097E6D97-8E88-4FFB-9BD6-0B078AFBE9B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Freshcoat Saratoga Springs Presentation</Template>
  <TotalTime>7485</TotalTime>
  <Words>242</Words>
  <Application>Microsoft Office PowerPoint</Application>
  <PresentationFormat>On-screen Show (4:3)</PresentationFormat>
  <Paragraphs>41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Tahoma</vt:lpstr>
      <vt:lpstr>Freshcoat Saratoga Springs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Toshiba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david Townsend</dc:creator>
  <cp:lastModifiedBy>David Townsend</cp:lastModifiedBy>
  <cp:revision>972</cp:revision>
  <dcterms:created xsi:type="dcterms:W3CDTF">2015-01-05T15:32:48Z</dcterms:created>
  <dcterms:modified xsi:type="dcterms:W3CDTF">2024-04-03T13:49:54Z</dcterms:modified>
</cp:coreProperties>
</file>