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49" r:id="rId1"/>
  </p:sldMasterIdLst>
  <p:sldIdLst>
    <p:sldId id="752" r:id="rId2"/>
    <p:sldId id="750" r:id="rId3"/>
    <p:sldId id="745" r:id="rId4"/>
    <p:sldId id="751" r:id="rId5"/>
    <p:sldId id="747" r:id="rId6"/>
  </p:sldIdLst>
  <p:sldSz cx="9144000" cy="6858000" type="screen4x3"/>
  <p:notesSz cx="7010400" cy="92964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183C5C"/>
    <a:srgbClr val="990000"/>
    <a:srgbClr val="80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1" d="100"/>
          <a:sy n="101" d="100"/>
        </p:scale>
        <p:origin x="1914" y="12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E015042-2097-6EC4-D31F-2B867A444EB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8E21BAF-B1F4-44FA-82C8-FF529B49E7C0}" type="datetimeFigureOut">
              <a:rPr lang="en-US" smtClean="0"/>
              <a:pPr>
                <a:defRPr/>
              </a:pPr>
              <a:t>10/7/2026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3BD9DA5-9F0F-7E12-F5E0-412D35BDA35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09A9AAA-36C6-6F3F-0B5D-F0733D8D27E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957E60C-9562-4BBB-972E-C50CC509C9AF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50546609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2E0ED92-A390-7586-E605-35666E3019A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FE33DE3-A8B7-44AF-A9FE-72CA03B78DA6}" type="datetimeFigureOut">
              <a:rPr lang="en-US" smtClean="0"/>
              <a:pPr>
                <a:defRPr/>
              </a:pPr>
              <a:t>10/7/2026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7FC467C-F821-540B-2573-214ED0F8B4D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FD93C1D-A61D-B64E-211D-CA74120DA6D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65CA5CA-5B50-470A-8B6B-9B551AC3FC34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14593980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5035760-D936-3347-FCA0-92024088AED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3FB5469-CDF6-458A-8AA0-A20871DE7DD9}" type="datetimeFigureOut">
              <a:rPr lang="en-US" smtClean="0"/>
              <a:pPr>
                <a:defRPr/>
              </a:pPr>
              <a:t>10/7/2026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F0DC77C-5E15-ABAE-D31C-C2F49988CBB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05A4387-9362-7050-B387-88A7ECE109E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734C774-183E-43C4-B193-4D72818CAC3E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12137018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1002AF07-B18D-C796-31A8-0AEE3DA0EBE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BFB679D-8972-4B7F-823F-755728EBEF22}" type="datetimeFigureOut">
              <a:rPr lang="en-US" smtClean="0"/>
              <a:pPr>
                <a:defRPr/>
              </a:pPr>
              <a:t>10/7/2026</a:t>
            </a:fld>
            <a:endParaRPr lang="en-US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6947EA3E-5DCF-04EE-DA0E-017B97069E7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F109E4A8-4E00-E61A-1939-5786D73FA46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56D9650-A856-4E71-AD33-3448B140960B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3265321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3">
            <a:extLst>
              <a:ext uri="{FF2B5EF4-FFF2-40B4-BE49-F238E27FC236}">
                <a16:creationId xmlns:a16="http://schemas.microsoft.com/office/drawing/2014/main" id="{6E8252E5-20DB-52DD-C071-37E861A4A07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9181B37-A588-42EE-938F-288FFA5E0F79}" type="datetimeFigureOut">
              <a:rPr lang="en-US" smtClean="0"/>
              <a:pPr>
                <a:defRPr/>
              </a:pPr>
              <a:t>10/7/2026</a:t>
            </a:fld>
            <a:endParaRPr lang="en-US"/>
          </a:p>
        </p:txBody>
      </p:sp>
      <p:sp>
        <p:nvSpPr>
          <p:cNvPr id="8" name="Footer Placeholder 4">
            <a:extLst>
              <a:ext uri="{FF2B5EF4-FFF2-40B4-BE49-F238E27FC236}">
                <a16:creationId xmlns:a16="http://schemas.microsoft.com/office/drawing/2014/main" id="{DEEC405F-2EAF-1617-24A5-783BA0B9F16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A30E9050-A52C-DC47-BBDF-E785D44003C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CDC5572-C0EF-4A07-A8AF-FF612E8D2271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49302063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3">
            <a:extLst>
              <a:ext uri="{FF2B5EF4-FFF2-40B4-BE49-F238E27FC236}">
                <a16:creationId xmlns:a16="http://schemas.microsoft.com/office/drawing/2014/main" id="{751A63CD-E2A7-C79D-AD43-375873A6143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849CE25-49B0-49CD-A4C4-A24F71178741}" type="datetimeFigureOut">
              <a:rPr lang="en-US" smtClean="0"/>
              <a:pPr>
                <a:defRPr/>
              </a:pPr>
              <a:t>10/7/2026</a:t>
            </a:fld>
            <a:endParaRPr lang="en-US"/>
          </a:p>
        </p:txBody>
      </p:sp>
      <p:sp>
        <p:nvSpPr>
          <p:cNvPr id="4" name="Footer Placeholder 4">
            <a:extLst>
              <a:ext uri="{FF2B5EF4-FFF2-40B4-BE49-F238E27FC236}">
                <a16:creationId xmlns:a16="http://schemas.microsoft.com/office/drawing/2014/main" id="{50856D99-6142-51CE-0A46-5D2DBD93305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32277BEF-356A-9510-2D48-C7B5BA11958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636CBEA-0097-4F19-A326-26751722F5DB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56186610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>
            <a:extLst>
              <a:ext uri="{FF2B5EF4-FFF2-40B4-BE49-F238E27FC236}">
                <a16:creationId xmlns:a16="http://schemas.microsoft.com/office/drawing/2014/main" id="{132B0077-AC73-946E-9FA1-FF2B829DB3D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D743F1C-ADBF-43A6-944F-69144288A83A}" type="datetimeFigureOut">
              <a:rPr lang="en-US" smtClean="0"/>
              <a:pPr>
                <a:defRPr/>
              </a:pPr>
              <a:t>10/7/2026</a:t>
            </a:fld>
            <a:endParaRPr lang="en-US"/>
          </a:p>
        </p:txBody>
      </p:sp>
      <p:sp>
        <p:nvSpPr>
          <p:cNvPr id="3" name="Footer Placeholder 4">
            <a:extLst>
              <a:ext uri="{FF2B5EF4-FFF2-40B4-BE49-F238E27FC236}">
                <a16:creationId xmlns:a16="http://schemas.microsoft.com/office/drawing/2014/main" id="{17703B56-364D-F9C4-1569-0B08CEAB20D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Slide Number Placeholder 5">
            <a:extLst>
              <a:ext uri="{FF2B5EF4-FFF2-40B4-BE49-F238E27FC236}">
                <a16:creationId xmlns:a16="http://schemas.microsoft.com/office/drawing/2014/main" id="{1AA7F605-B696-8478-1F6B-7823B56F815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F3508D9-4C1C-43C4-B4A4-15BE83A1F054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65121726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1FA8236D-EA86-EF82-AC6D-7720853483D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0AACFBB-C2DC-4315-AEDF-20A119355ED4}" type="datetimeFigureOut">
              <a:rPr lang="en-US" smtClean="0"/>
              <a:pPr>
                <a:defRPr/>
              </a:pPr>
              <a:t>10/7/2026</a:t>
            </a:fld>
            <a:endParaRPr lang="en-US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B88AE041-1B70-CBC8-E704-F45AF1E7EE7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A5D0E37E-C841-EB33-8D56-4D2F3A41264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7924F6F-FABC-4963-9456-4875C2233C9D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97900590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E593540A-3B93-5D28-6F87-0A969205EAC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11A68D2-2AB4-4185-A4F2-AD76035D380B}" type="datetimeFigureOut">
              <a:rPr lang="en-US" smtClean="0"/>
              <a:pPr>
                <a:defRPr/>
              </a:pPr>
              <a:t>10/7/2026</a:t>
            </a:fld>
            <a:endParaRPr lang="en-US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E34DFCDD-41AD-CE76-C292-CA4DBB8BECC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B0803D2F-F6E1-ECC6-B734-3F01CC4873D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9849D54-66A9-49D3-8065-6F0B14A41582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07744513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25A1E13-D59C-4B36-2FAD-BDE8F546E73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B24A420-767F-4566-BBBF-F1C7C8EA5F67}" type="datetimeFigureOut">
              <a:rPr lang="en-US" smtClean="0"/>
              <a:pPr>
                <a:defRPr/>
              </a:pPr>
              <a:t>10/7/2026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1394B8D-ADE0-3C35-1878-CF0F2DA4D0B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0CF8B84-9EBF-1ECA-516E-70821AEC2C2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51591CE-ED6D-4234-9D87-A11763DABF60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45094250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69A8E46-09BA-8D35-2628-E61DAB20E2D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28F791D-2ABE-4A04-AA05-BF64AB1BC847}" type="datetimeFigureOut">
              <a:rPr lang="en-US" smtClean="0"/>
              <a:pPr>
                <a:defRPr/>
              </a:pPr>
              <a:t>10/7/2026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77DD582-8F3F-97CA-5A72-6BD51D7375D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4F26D89-AA41-7454-8D85-4D61887104A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9319389-1DA4-477C-81E7-9B5790CFB110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73903235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>
            <a:extLst>
              <a:ext uri="{FF2B5EF4-FFF2-40B4-BE49-F238E27FC236}">
                <a16:creationId xmlns:a16="http://schemas.microsoft.com/office/drawing/2014/main" id="{E915C579-F658-E1A6-A1C3-A751CDBF4B12}"/>
              </a:ext>
            </a:extLst>
          </p:cNvPr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1027" name="Text Placeholder 2">
            <a:extLst>
              <a:ext uri="{FF2B5EF4-FFF2-40B4-BE49-F238E27FC236}">
                <a16:creationId xmlns:a16="http://schemas.microsoft.com/office/drawing/2014/main" id="{DB597710-11A2-CF91-E11E-037E42FA911F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CC61565-F511-FA88-8D56-92BFF0871D2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879E343F-93A2-4086-B03C-54340B48EA02}" type="datetimeFigureOut">
              <a:rPr lang="en-US" smtClean="0"/>
              <a:pPr>
                <a:defRPr/>
              </a:pPr>
              <a:t>10/7/2026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6242392-781B-63C5-B5B3-E2F03A1AC02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5DBA12B-1034-72AD-2780-7AE4ADCAF69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solidFill>
                  <a:srgbClr val="FFFFFF"/>
                </a:solidFill>
                <a:latin typeface="Calibri" panose="020F0502020204030204" pitchFamily="34" charset="0"/>
              </a:defRPr>
            </a:lvl1pPr>
          </a:lstStyle>
          <a:p>
            <a:pPr>
              <a:defRPr/>
            </a:pPr>
            <a:fld id="{535E4073-433E-4F7E-9F02-3FC0886FF00B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097882542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750" r:id="rId1"/>
    <p:sldLayoutId id="2147483751" r:id="rId2"/>
    <p:sldLayoutId id="2147483752" r:id="rId3"/>
    <p:sldLayoutId id="2147483753" r:id="rId4"/>
    <p:sldLayoutId id="2147483754" r:id="rId5"/>
    <p:sldLayoutId id="2147483755" r:id="rId6"/>
    <p:sldLayoutId id="2147483756" r:id="rId7"/>
    <p:sldLayoutId id="2147483757" r:id="rId8"/>
    <p:sldLayoutId id="2147483758" r:id="rId9"/>
    <p:sldLayoutId id="2147483759" r:id="rId10"/>
    <p:sldLayoutId id="2147483760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2" name="Title 1">
            <a:extLst>
              <a:ext uri="{FF2B5EF4-FFF2-40B4-BE49-F238E27FC236}">
                <a16:creationId xmlns:a16="http://schemas.microsoft.com/office/drawing/2014/main" id="{68492577-A1B8-5A36-BF1F-189756DAAEC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783013" y="2789238"/>
            <a:ext cx="5360987" cy="946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000" b="1">
                <a:latin typeface="Tahoma" panose="020B0604030504040204" pitchFamily="34" charset="0"/>
                <a:cs typeface="Tahoma" panose="020B0604030504040204" pitchFamily="34" charset="0"/>
              </a:rPr>
              <a:t>You can easily Edit</a:t>
            </a:r>
          </a:p>
          <a:p>
            <a:pPr algn="ctr" eaLnBrk="1" hangingPunct="1"/>
            <a:r>
              <a:rPr lang="en-US" altLang="en-US" sz="2000" b="1">
                <a:latin typeface="Tahoma" panose="020B0604030504040204" pitchFamily="34" charset="0"/>
                <a:cs typeface="Tahoma" panose="020B0604030504040204" pitchFamily="34" charset="0"/>
              </a:rPr>
              <a:t>your Website name, your Name</a:t>
            </a:r>
            <a:br>
              <a:rPr lang="en-US" altLang="en-US" sz="2000" b="1">
                <a:latin typeface="Tahoma" panose="020B0604030504040204" pitchFamily="34" charset="0"/>
                <a:cs typeface="Tahoma" panose="020B0604030504040204" pitchFamily="34" charset="0"/>
              </a:rPr>
            </a:br>
            <a:r>
              <a:rPr lang="en-US" altLang="en-US" sz="2000" b="1">
                <a:latin typeface="Tahoma" panose="020B0604030504040204" pitchFamily="34" charset="0"/>
                <a:cs typeface="Tahoma" panose="020B0604030504040204" pitchFamily="34" charset="0"/>
              </a:rPr>
              <a:t> and Number on both sides</a:t>
            </a:r>
          </a:p>
        </p:txBody>
      </p:sp>
      <p:sp>
        <p:nvSpPr>
          <p:cNvPr id="2053" name="Title 1">
            <a:extLst>
              <a:ext uri="{FF2B5EF4-FFF2-40B4-BE49-F238E27FC236}">
                <a16:creationId xmlns:a16="http://schemas.microsoft.com/office/drawing/2014/main" id="{9B4C79DD-2156-C508-F911-52D3AB4A928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886200" y="4221163"/>
            <a:ext cx="5245100" cy="8239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000" b="1">
                <a:latin typeface="Tahoma" panose="020B0604030504040204" pitchFamily="34" charset="0"/>
                <a:cs typeface="Tahoma" panose="020B0604030504040204" pitchFamily="34" charset="0"/>
              </a:rPr>
              <a:t>Print both Sides of the Flier</a:t>
            </a:r>
            <a:br>
              <a:rPr lang="en-US" altLang="en-US" sz="2000" b="1">
                <a:latin typeface="Tahoma" panose="020B0604030504040204" pitchFamily="34" charset="0"/>
                <a:cs typeface="Tahoma" panose="020B0604030504040204" pitchFamily="34" charset="0"/>
              </a:rPr>
            </a:br>
            <a:endParaRPr lang="en-US" altLang="en-US" sz="2000" b="1">
              <a:latin typeface="Tahoma" panose="020B0604030504040204" pitchFamily="34" charset="0"/>
              <a:cs typeface="Tahoma" panose="020B0604030504040204" pitchFamily="34" charset="0"/>
            </a:endParaRPr>
          </a:p>
          <a:p>
            <a:pPr algn="ctr" eaLnBrk="1" hangingPunct="1"/>
            <a:r>
              <a:rPr lang="en-US" altLang="en-US" sz="2000" b="1">
                <a:latin typeface="Tahoma" panose="020B0604030504040204" pitchFamily="34" charset="0"/>
                <a:cs typeface="Tahoma" panose="020B0604030504040204" pitchFamily="34" charset="0"/>
              </a:rPr>
              <a:t>and make copies in </a:t>
            </a:r>
            <a:br>
              <a:rPr lang="en-US" altLang="en-US" sz="2000" b="1">
                <a:latin typeface="Tahoma" panose="020B0604030504040204" pitchFamily="34" charset="0"/>
                <a:cs typeface="Tahoma" panose="020B0604030504040204" pitchFamily="34" charset="0"/>
              </a:rPr>
            </a:br>
            <a:r>
              <a:rPr lang="en-US" altLang="en-US" sz="2000" b="1">
                <a:latin typeface="Tahoma" panose="020B0604030504040204" pitchFamily="34" charset="0"/>
                <a:cs typeface="Tahoma" panose="020B0604030504040204" pitchFamily="34" charset="0"/>
              </a:rPr>
              <a:t>Color or Black and White…</a:t>
            </a:r>
          </a:p>
        </p:txBody>
      </p:sp>
      <p:sp>
        <p:nvSpPr>
          <p:cNvPr id="2054" name="Title 1">
            <a:extLst>
              <a:ext uri="{FF2B5EF4-FFF2-40B4-BE49-F238E27FC236}">
                <a16:creationId xmlns:a16="http://schemas.microsoft.com/office/drawing/2014/main" id="{104D8573-5B63-31A3-C6AA-7DD15231ED0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886200" y="5562600"/>
            <a:ext cx="5257800" cy="787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400" b="1">
                <a:latin typeface="Tahoma" panose="020B0604030504040204" pitchFamily="34" charset="0"/>
                <a:cs typeface="Tahoma" panose="020B0604030504040204" pitchFamily="34" charset="0"/>
              </a:rPr>
              <a:t>It’s your Choice!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3895A90E-D1C0-CE20-6583-7FBD9AB1ED1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228600"/>
            <a:ext cx="9144000" cy="1066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3200" b="1" dirty="0">
                <a:latin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altLang="en-US" sz="3200" b="1" dirty="0">
                <a:solidFill>
                  <a:srgbClr val="FF0000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Sample Flier – Builder Buyer Incentive</a:t>
            </a: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F85D26D7-7E41-3E50-A0C6-E20F3865ED9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1295400"/>
            <a:ext cx="9144000" cy="1066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400" b="1" dirty="0">
                <a:latin typeface="Tahoma" panose="020B0604030504040204" pitchFamily="34" charset="0"/>
                <a:cs typeface="Tahoma" panose="020B0604030504040204" pitchFamily="34" charset="0"/>
              </a:rPr>
              <a:t>The following slides are a two-sided Sample Flier</a:t>
            </a:r>
          </a:p>
          <a:p>
            <a:pPr algn="ctr" eaLnBrk="1" hangingPunct="1"/>
            <a:r>
              <a:rPr lang="en-US" altLang="en-US" sz="2400" b="1" dirty="0">
                <a:latin typeface="Tahoma" panose="020B0604030504040204" pitchFamily="34" charset="0"/>
                <a:cs typeface="Tahoma" panose="020B0604030504040204" pitchFamily="34" charset="0"/>
              </a:rPr>
              <a:t>that your Franchisees can use to get Referrals from</a:t>
            </a:r>
          </a:p>
          <a:p>
            <a:pPr algn="ctr" eaLnBrk="1" hangingPunct="1"/>
            <a:r>
              <a:rPr lang="en-US" altLang="en-US" sz="2400" b="1" dirty="0">
                <a:latin typeface="Tahoma" panose="020B0604030504040204" pitchFamily="34" charset="0"/>
                <a:cs typeface="Tahoma" panose="020B0604030504040204" pitchFamily="34" charset="0"/>
              </a:rPr>
              <a:t>Home Builders by offering a Buyer Incentive .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43C0CE09-3D7D-0C0E-C352-838D815F0DE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0336" y="2795351"/>
            <a:ext cx="2724530" cy="3400900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535FC72F-F214-980E-8C3E-BC0DD871EC2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9524" y="3235599"/>
            <a:ext cx="2006154" cy="735926"/>
          </a:xfrm>
          <a:prstGeom prst="rect">
            <a:avLst/>
          </a:prstGeom>
        </p:spPr>
      </p:pic>
      <p:sp>
        <p:nvSpPr>
          <p:cNvPr id="10" name="Title 1">
            <a:extLst>
              <a:ext uri="{FF2B5EF4-FFF2-40B4-BE49-F238E27FC236}">
                <a16:creationId xmlns:a16="http://schemas.microsoft.com/office/drawing/2014/main" id="{0F2AAD31-F821-2427-2A77-012E6E8B546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14402" y="4389546"/>
            <a:ext cx="2438400" cy="5691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  <a:t>Mkt Area</a:t>
            </a:r>
          </a:p>
          <a:p>
            <a:pPr algn="ctr" eaLnBrk="1" hangingPunct="1"/>
            <a: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  <a:t>Name</a:t>
            </a:r>
          </a:p>
        </p:txBody>
      </p:sp>
      <p:sp>
        <p:nvSpPr>
          <p:cNvPr id="11" name="Title 1">
            <a:extLst>
              <a:ext uri="{FF2B5EF4-FFF2-40B4-BE49-F238E27FC236}">
                <a16:creationId xmlns:a16="http://schemas.microsoft.com/office/drawing/2014/main" id="{BB1858D2-03A0-D62A-AA91-9A613F42327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14401" y="5534660"/>
            <a:ext cx="2438400" cy="42164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  <a:t>888-888-8888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Title 1">
            <a:extLst>
              <a:ext uri="{FF2B5EF4-FFF2-40B4-BE49-F238E27FC236}">
                <a16:creationId xmlns:a16="http://schemas.microsoft.com/office/drawing/2014/main" id="{52065EE5-3310-D9F4-BF73-B50C07E9914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676400" y="2663825"/>
            <a:ext cx="5791200" cy="7858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800" b="1">
                <a:latin typeface="Tahoma" panose="020B0604030504040204" pitchFamily="34" charset="0"/>
                <a:cs typeface="Tahoma" panose="020B0604030504040204" pitchFamily="34" charset="0"/>
              </a:rPr>
              <a:t>Front side of the Flier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2A4CB5C7-3F70-3C3B-D759-B18211AE68B5}"/>
              </a:ext>
            </a:extLst>
          </p:cNvPr>
          <p:cNvSpPr txBox="1">
            <a:spLocks/>
          </p:cNvSpPr>
          <p:nvPr/>
        </p:nvSpPr>
        <p:spPr bwMode="auto">
          <a:xfrm>
            <a:off x="0" y="4953000"/>
            <a:ext cx="91440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sz="3100" b="1" dirty="0">
              <a:latin typeface="+mj-lt"/>
              <a:ea typeface="+mj-ea"/>
              <a:cs typeface="+mj-cs"/>
            </a:endParaRPr>
          </a:p>
        </p:txBody>
      </p:sp>
      <p:sp>
        <p:nvSpPr>
          <p:cNvPr id="4099" name="Title 1">
            <a:extLst>
              <a:ext uri="{FF2B5EF4-FFF2-40B4-BE49-F238E27FC236}">
                <a16:creationId xmlns:a16="http://schemas.microsoft.com/office/drawing/2014/main" id="{76203A5F-DBF0-2246-CF17-7387FC097F5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228600"/>
            <a:ext cx="9144000" cy="784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800" b="1" dirty="0">
                <a:solidFill>
                  <a:srgbClr val="FF0000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Edit your: </a:t>
            </a:r>
            <a:r>
              <a:rPr lang="en-US" altLang="en-US" sz="2800" b="1" dirty="0">
                <a:latin typeface="Tahoma" panose="020B0604030504040204" pitchFamily="34" charset="0"/>
                <a:cs typeface="Tahoma" panose="020B0604030504040204" pitchFamily="34" charset="0"/>
              </a:rPr>
              <a:t>YourWebsiteName.com/whatever</a:t>
            </a:r>
          </a:p>
        </p:txBody>
      </p:sp>
      <p:sp>
        <p:nvSpPr>
          <p:cNvPr id="4100" name="Title 1">
            <a:extLst>
              <a:ext uri="{FF2B5EF4-FFF2-40B4-BE49-F238E27FC236}">
                <a16:creationId xmlns:a16="http://schemas.microsoft.com/office/drawing/2014/main" id="{8D0E76BE-4306-3702-B551-85A6B7067D3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1219200"/>
            <a:ext cx="9144000" cy="914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600" b="1">
                <a:latin typeface="Tahoma" panose="020B0604030504040204" pitchFamily="34" charset="0"/>
                <a:cs typeface="Tahoma" panose="020B0604030504040204" pitchFamily="34" charset="0"/>
              </a:rPr>
              <a:t>Real Estate Agents can use my website to</a:t>
            </a:r>
          </a:p>
          <a:p>
            <a:pPr algn="ctr" eaLnBrk="1" hangingPunct="1"/>
            <a:r>
              <a:rPr lang="en-US" altLang="en-US" sz="2600" b="1">
                <a:latin typeface="Tahoma" panose="020B0604030504040204" pitchFamily="34" charset="0"/>
                <a:cs typeface="Tahoma" panose="020B0604030504040204" pitchFamily="34" charset="0"/>
              </a:rPr>
              <a:t>Sell more New Homes from Builders!</a:t>
            </a:r>
          </a:p>
        </p:txBody>
      </p:sp>
      <p:sp>
        <p:nvSpPr>
          <p:cNvPr id="4101" name="Title 1">
            <a:extLst>
              <a:ext uri="{FF2B5EF4-FFF2-40B4-BE49-F238E27FC236}">
                <a16:creationId xmlns:a16="http://schemas.microsoft.com/office/drawing/2014/main" id="{5527FA63-DC56-5DA2-8919-D79FBB80127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96888" y="2352675"/>
            <a:ext cx="3090862" cy="412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000" b="1">
                <a:latin typeface="Tahoma" panose="020B0604030504040204" pitchFamily="34" charset="0"/>
                <a:cs typeface="Tahoma" panose="020B0604030504040204" pitchFamily="34" charset="0"/>
              </a:rPr>
              <a:t>Agents can use it to:</a:t>
            </a:r>
          </a:p>
        </p:txBody>
      </p:sp>
      <p:sp>
        <p:nvSpPr>
          <p:cNvPr id="4102" name="Title 1">
            <a:extLst>
              <a:ext uri="{FF2B5EF4-FFF2-40B4-BE49-F238E27FC236}">
                <a16:creationId xmlns:a16="http://schemas.microsoft.com/office/drawing/2014/main" id="{5FB7A4E2-D77C-06DD-DD21-ACD2211FB56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036888" y="4649788"/>
            <a:ext cx="6015037" cy="7223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  <a:t>Many Builders are Buying Down</a:t>
            </a:r>
            <a:b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</a:br>
            <a: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  <a:t> Interest Rates and Paying Closing Costs!</a:t>
            </a:r>
          </a:p>
        </p:txBody>
      </p:sp>
      <p:sp>
        <p:nvSpPr>
          <p:cNvPr id="4103" name="Title 1">
            <a:extLst>
              <a:ext uri="{FF2B5EF4-FFF2-40B4-BE49-F238E27FC236}">
                <a16:creationId xmlns:a16="http://schemas.microsoft.com/office/drawing/2014/main" id="{5EE2AA87-C566-4D7A-27A2-FF748BCFE5E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114675" y="2352675"/>
            <a:ext cx="6013450" cy="76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  <a:t>Connect directly to the Builder’s</a:t>
            </a:r>
          </a:p>
          <a:p>
            <a:pPr algn="ctr" eaLnBrk="1" hangingPunct="1"/>
            <a: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  <a:t> Communities and New Homes!</a:t>
            </a:r>
          </a:p>
        </p:txBody>
      </p:sp>
      <p:sp>
        <p:nvSpPr>
          <p:cNvPr id="4104" name="Title 1">
            <a:extLst>
              <a:ext uri="{FF2B5EF4-FFF2-40B4-BE49-F238E27FC236}">
                <a16:creationId xmlns:a16="http://schemas.microsoft.com/office/drawing/2014/main" id="{693EC082-52DC-0A4F-F1F7-F91C31AD05B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116263" y="3424238"/>
            <a:ext cx="6013450" cy="9159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000" b="1">
                <a:latin typeface="Tahoma" panose="020B0604030504040204" pitchFamily="34" charset="0"/>
                <a:cs typeface="Tahoma" panose="020B0604030504040204" pitchFamily="34" charset="0"/>
              </a:rPr>
              <a:t>Get updated Financing Incentives</a:t>
            </a:r>
          </a:p>
          <a:p>
            <a:pPr algn="ctr" eaLnBrk="1" hangingPunct="1"/>
            <a:r>
              <a:rPr lang="en-US" altLang="en-US" sz="2000" b="1">
                <a:latin typeface="Tahoma" panose="020B0604030504040204" pitchFamily="34" charset="0"/>
                <a:cs typeface="Tahoma" panose="020B0604030504040204" pitchFamily="34" charset="0"/>
              </a:rPr>
              <a:t>on the Builder’s Inventory Homes!</a:t>
            </a:r>
          </a:p>
        </p:txBody>
      </p:sp>
      <p:pic>
        <p:nvPicPr>
          <p:cNvPr id="4107" name="Picture 5">
            <a:extLst>
              <a:ext uri="{FF2B5EF4-FFF2-40B4-BE49-F238E27FC236}">
                <a16:creationId xmlns:a16="http://schemas.microsoft.com/office/drawing/2014/main" id="{C008AB81-5489-D95F-1F7B-D702267B482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19200" y="2843213"/>
            <a:ext cx="1685925" cy="2528887"/>
          </a:xfrm>
          <a:prstGeom prst="rect">
            <a:avLst/>
          </a:prstGeom>
          <a:noFill/>
          <a:ln w="5715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itle 1">
            <a:extLst>
              <a:ext uri="{FF2B5EF4-FFF2-40B4-BE49-F238E27FC236}">
                <a16:creationId xmlns:a16="http://schemas.microsoft.com/office/drawing/2014/main" id="{2706D0FD-E66C-B134-BE10-4BEAE770316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044406" y="5808661"/>
            <a:ext cx="2827233" cy="574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400" b="1" dirty="0">
                <a:solidFill>
                  <a:srgbClr val="FF0000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Edit your</a:t>
            </a:r>
          </a:p>
          <a:p>
            <a:pPr algn="ctr" eaLnBrk="1" hangingPunct="1"/>
            <a: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  <a:t>Email Address</a:t>
            </a:r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93AAAD67-BCF4-0761-806C-3DB8199C4B2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18383" y="5808662"/>
            <a:ext cx="2324100" cy="574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400" b="1" dirty="0">
                <a:solidFill>
                  <a:srgbClr val="FF0000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Edit your #</a:t>
            </a:r>
          </a:p>
          <a:p>
            <a:pPr algn="ctr" eaLnBrk="1" hangingPunct="1"/>
            <a: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  <a:t>888-888-8888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F0B93996-7B05-B68F-C92E-5B6B77F7F1B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92793" y="5661363"/>
            <a:ext cx="2358414" cy="865147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itle 1">
            <a:extLst>
              <a:ext uri="{FF2B5EF4-FFF2-40B4-BE49-F238E27FC236}">
                <a16:creationId xmlns:a16="http://schemas.microsoft.com/office/drawing/2014/main" id="{C1DA9641-4D15-9F41-B3D1-FFB2B3E814C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676400" y="2663825"/>
            <a:ext cx="5791200" cy="7858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800" b="1">
                <a:latin typeface="Tahoma" panose="020B0604030504040204" pitchFamily="34" charset="0"/>
                <a:cs typeface="Tahoma" panose="020B0604030504040204" pitchFamily="34" charset="0"/>
              </a:rPr>
              <a:t>Back side of the Flier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Title 1">
            <a:extLst>
              <a:ext uri="{FF2B5EF4-FFF2-40B4-BE49-F238E27FC236}">
                <a16:creationId xmlns:a16="http://schemas.microsoft.com/office/drawing/2014/main" id="{B5DD4EF6-D51A-583B-EA2C-4C5A7E5436C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048" y="1172316"/>
            <a:ext cx="9144000" cy="1066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600" b="1" dirty="0">
                <a:latin typeface="Tahoma" panose="020B0604030504040204" pitchFamily="34" charset="0"/>
                <a:cs typeface="Tahoma" panose="020B0604030504040204" pitchFamily="34" charset="0"/>
              </a:rPr>
              <a:t>All I ask in Return</a:t>
            </a:r>
          </a:p>
          <a:p>
            <a:pPr algn="ctr" eaLnBrk="1" hangingPunct="1"/>
            <a:r>
              <a:rPr lang="en-US" altLang="en-US" sz="2600" b="1" dirty="0">
                <a:latin typeface="Tahoma" panose="020B0604030504040204" pitchFamily="34" charset="0"/>
                <a:cs typeface="Tahoma" panose="020B0604030504040204" pitchFamily="34" charset="0"/>
              </a:rPr>
              <a:t>is that you Refer me Window Treatment Business!</a:t>
            </a:r>
          </a:p>
        </p:txBody>
      </p:sp>
      <p:sp>
        <p:nvSpPr>
          <p:cNvPr id="6148" name="Title 1">
            <a:extLst>
              <a:ext uri="{FF2B5EF4-FFF2-40B4-BE49-F238E27FC236}">
                <a16:creationId xmlns:a16="http://schemas.microsoft.com/office/drawing/2014/main" id="{8553F765-2F10-89DE-E4AD-A5B5DEE3127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228600"/>
            <a:ext cx="9144000" cy="784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800" b="1">
                <a:solidFill>
                  <a:srgbClr val="FF0000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Edit your: </a:t>
            </a:r>
            <a:r>
              <a:rPr lang="en-US" altLang="en-US" sz="2800" b="1">
                <a:latin typeface="Tahoma" panose="020B0604030504040204" pitchFamily="34" charset="0"/>
                <a:cs typeface="Tahoma" panose="020B0604030504040204" pitchFamily="34" charset="0"/>
              </a:rPr>
              <a:t>YourWebsiteName.com/whatever</a:t>
            </a:r>
          </a:p>
        </p:txBody>
      </p:sp>
      <p:sp>
        <p:nvSpPr>
          <p:cNvPr id="6154" name="Title 1">
            <a:extLst>
              <a:ext uri="{FF2B5EF4-FFF2-40B4-BE49-F238E27FC236}">
                <a16:creationId xmlns:a16="http://schemas.microsoft.com/office/drawing/2014/main" id="{812811A9-13C9-ED64-309B-58A53B65C7B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914775" y="5872163"/>
            <a:ext cx="4814888" cy="4524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300" b="1">
                <a:solidFill>
                  <a:schemeClr val="bg1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Contact me for a Free Quote!</a:t>
            </a:r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049F8270-0BB5-0A23-80AA-DF8FBFAB3C9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541248" y="2362582"/>
            <a:ext cx="5593227" cy="26957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b="1" dirty="0">
                <a:latin typeface="Tahoma" panose="020B0604030504040204" pitchFamily="34" charset="0"/>
                <a:cs typeface="Tahoma" panose="020B0604030504040204" pitchFamily="34" charset="0"/>
              </a:rPr>
              <a:t>If you have any</a:t>
            </a:r>
          </a:p>
          <a:p>
            <a:pPr algn="ctr" eaLnBrk="1" hangingPunct="1"/>
            <a:r>
              <a:rPr lang="en-US" altLang="en-US" b="1" dirty="0">
                <a:latin typeface="Tahoma" panose="020B0604030504040204" pitchFamily="34" charset="0"/>
                <a:cs typeface="Tahoma" panose="020B0604030504040204" pitchFamily="34" charset="0"/>
              </a:rPr>
              <a:t> Inventory Homes</a:t>
            </a:r>
            <a:br>
              <a:rPr lang="en-US" altLang="en-US" b="1" dirty="0">
                <a:latin typeface="Tahoma" panose="020B0604030504040204" pitchFamily="34" charset="0"/>
                <a:cs typeface="Tahoma" panose="020B0604030504040204" pitchFamily="34" charset="0"/>
              </a:rPr>
            </a:br>
            <a:r>
              <a:rPr lang="en-US" altLang="en-US" b="1" dirty="0">
                <a:latin typeface="Tahoma" panose="020B0604030504040204" pitchFamily="34" charset="0"/>
                <a:cs typeface="Tahoma" panose="020B0604030504040204" pitchFamily="34" charset="0"/>
              </a:rPr>
              <a:t>that need an Extra Buyer Incentive…</a:t>
            </a:r>
          </a:p>
          <a:p>
            <a:pPr algn="ctr" eaLnBrk="1" hangingPunct="1"/>
            <a:endParaRPr lang="en-US" altLang="en-US" b="1" dirty="0">
              <a:latin typeface="Tahoma" panose="020B0604030504040204" pitchFamily="34" charset="0"/>
              <a:cs typeface="Tahoma" panose="020B0604030504040204" pitchFamily="34" charset="0"/>
            </a:endParaRPr>
          </a:p>
          <a:p>
            <a:pPr algn="ctr" eaLnBrk="1" hangingPunct="1"/>
            <a:endParaRPr lang="en-US" altLang="en-US" b="1" dirty="0">
              <a:latin typeface="Tahoma" panose="020B0604030504040204" pitchFamily="34" charset="0"/>
              <a:cs typeface="Tahoma" panose="020B0604030504040204" pitchFamily="34" charset="0"/>
            </a:endParaRPr>
          </a:p>
          <a:p>
            <a:pPr algn="ctr" eaLnBrk="1" hangingPunct="1"/>
            <a:r>
              <a:rPr lang="en-US" altLang="en-US" b="1" dirty="0">
                <a:latin typeface="Tahoma" panose="020B0604030504040204" pitchFamily="34" charset="0"/>
                <a:cs typeface="Tahoma" panose="020B0604030504040204" pitchFamily="34" charset="0"/>
              </a:rPr>
              <a:t>we can provide a Free</a:t>
            </a:r>
          </a:p>
          <a:p>
            <a:pPr algn="ctr" eaLnBrk="1" hangingPunct="1"/>
            <a:r>
              <a:rPr lang="en-US" altLang="en-US" b="1" dirty="0">
                <a:latin typeface="Tahoma" panose="020B0604030504040204" pitchFamily="34" charset="0"/>
                <a:cs typeface="Tahoma" panose="020B0604030504040204" pitchFamily="34" charset="0"/>
              </a:rPr>
              <a:t>Custom Window Treatment Package</a:t>
            </a:r>
          </a:p>
          <a:p>
            <a:pPr algn="ctr" eaLnBrk="1" hangingPunct="1"/>
            <a:r>
              <a:rPr lang="en-US" altLang="en-US" b="1" dirty="0">
                <a:latin typeface="Tahoma" panose="020B0604030504040204" pitchFamily="34" charset="0"/>
                <a:cs typeface="Tahoma" panose="020B0604030504040204" pitchFamily="34" charset="0"/>
              </a:rPr>
              <a:t>as part of the Sale for your Buyers!</a:t>
            </a:r>
          </a:p>
        </p:txBody>
      </p:sp>
      <p:sp>
        <p:nvSpPr>
          <p:cNvPr id="12" name="Title 1">
            <a:extLst>
              <a:ext uri="{FF2B5EF4-FFF2-40B4-BE49-F238E27FC236}">
                <a16:creationId xmlns:a16="http://schemas.microsoft.com/office/drawing/2014/main" id="{7CD484BE-295A-1BF9-86DD-28745864359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114567" y="5181809"/>
            <a:ext cx="4465638" cy="1142791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txBody>
          <a:bodyPr anchor="ctr"/>
          <a:lstStyle>
            <a:lvl1pPr marL="342900" indent="-3429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0" indent="0" algn="ctr" eaLnBrk="1" hangingPunct="1"/>
            <a:r>
              <a:rPr lang="en-US" altLang="en-US" b="1" dirty="0">
                <a:latin typeface="Tahoma" panose="020B0604030504040204" pitchFamily="34" charset="0"/>
                <a:cs typeface="Tahoma" panose="020B0604030504040204" pitchFamily="34" charset="0"/>
              </a:rPr>
              <a:t>Let’s Talk…</a:t>
            </a:r>
          </a:p>
          <a:p>
            <a:pPr marL="0" indent="0" algn="ctr" eaLnBrk="1" hangingPunct="1"/>
            <a:r>
              <a:rPr lang="en-US" altLang="en-US" b="1" dirty="0">
                <a:latin typeface="Tahoma" panose="020B0604030504040204" pitchFamily="34" charset="0"/>
                <a:cs typeface="Tahoma" panose="020B0604030504040204" pitchFamily="34" charset="0"/>
              </a:rPr>
              <a:t> We could work up a Proposal and include it in the Sales price for You!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ABCFA58A-D08A-4F41-DEE5-B91C5BBC74F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3673" y="2549645"/>
            <a:ext cx="3024193" cy="3774955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4320F4EE-F539-F29C-3865-0ACA8F9BC2F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8887" y="2870917"/>
            <a:ext cx="2253764" cy="826758"/>
          </a:xfrm>
          <a:prstGeom prst="rect">
            <a:avLst/>
          </a:prstGeom>
        </p:spPr>
      </p:pic>
      <p:sp>
        <p:nvSpPr>
          <p:cNvPr id="7" name="Title 1">
            <a:extLst>
              <a:ext uri="{FF2B5EF4-FFF2-40B4-BE49-F238E27FC236}">
                <a16:creationId xmlns:a16="http://schemas.microsoft.com/office/drawing/2014/main" id="{6C3FC8C4-6FBB-F135-1B9E-9E713232730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85800" y="3892307"/>
            <a:ext cx="2743201" cy="79344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  <a:t>Custom Window Treatments</a:t>
            </a:r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AA515D56-6B25-7EB5-B8A3-6B9CA4651D6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23900" y="4651480"/>
            <a:ext cx="2667000" cy="5691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  <a:t>Name</a:t>
            </a:r>
          </a:p>
        </p:txBody>
      </p:sp>
      <p:sp>
        <p:nvSpPr>
          <p:cNvPr id="9" name="Title 1">
            <a:extLst>
              <a:ext uri="{FF2B5EF4-FFF2-40B4-BE49-F238E27FC236}">
                <a16:creationId xmlns:a16="http://schemas.microsoft.com/office/drawing/2014/main" id="{D1A88756-458B-1AAE-2BB1-C7F818E3E3A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85800" y="5529250"/>
            <a:ext cx="2667000" cy="5691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  <a:t>888-888-8888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Freshcoat Saratoga Springs Presentation">
  <a:themeElements>
    <a:clrScheme name="Grayscale">
      <a:dk1>
        <a:sysClr val="windowText" lastClr="000000"/>
      </a:dk1>
      <a:lt1>
        <a:sysClr val="window" lastClr="FFFFFF"/>
      </a:lt1>
      <a:dk2>
        <a:srgbClr val="000000"/>
      </a:dk2>
      <a:lt2>
        <a:srgbClr val="F8F8F8"/>
      </a:lt2>
      <a:accent1>
        <a:srgbClr val="DDDDDD"/>
      </a:accent1>
      <a:accent2>
        <a:srgbClr val="B2B2B2"/>
      </a:accent2>
      <a:accent3>
        <a:srgbClr val="969696"/>
      </a:accent3>
      <a:accent4>
        <a:srgbClr val="808080"/>
      </a:accent4>
      <a:accent5>
        <a:srgbClr val="5F5F5F"/>
      </a:accent5>
      <a:accent6>
        <a:srgbClr val="4D4D4D"/>
      </a:accent6>
      <a:hlink>
        <a:srgbClr val="5F5F5F"/>
      </a:hlink>
      <a:folHlink>
        <a:srgbClr val="919191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reshcoat Saratoga Springs Presentation" id="{D195A341-2248-4055-8056-4FA369DE4C60}" vid="{097E6D97-8E88-4FFB-9BD6-0B078AFBE9BE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Freshcoat Saratoga Springs Presentation</Template>
  <TotalTime>7467</TotalTime>
  <Words>244</Words>
  <Application>Microsoft Office PowerPoint</Application>
  <PresentationFormat>On-screen Show (4:3)</PresentationFormat>
  <Paragraphs>43</Paragraphs>
  <Slides>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9" baseType="lpstr">
      <vt:lpstr>Arial</vt:lpstr>
      <vt:lpstr>Calibri</vt:lpstr>
      <vt:lpstr>Tahoma</vt:lpstr>
      <vt:lpstr>Freshcoat Saratoga Springs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Toshiba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david Townsend</dc:creator>
  <cp:lastModifiedBy>David Townsend</cp:lastModifiedBy>
  <cp:revision>969</cp:revision>
  <dcterms:created xsi:type="dcterms:W3CDTF">2015-01-05T15:32:48Z</dcterms:created>
  <dcterms:modified xsi:type="dcterms:W3CDTF">2026-10-07T11:21:53Z</dcterms:modified>
</cp:coreProperties>
</file>